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6" r:id="rId11"/>
    <p:sldId id="275" r:id="rId12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1768" autoAdjust="0"/>
  </p:normalViewPr>
  <p:slideViewPr>
    <p:cSldViewPr snapToGrid="0" snapToObjects="1" showGuides="1">
      <p:cViewPr varScale="1">
        <p:scale>
          <a:sx n="62" d="100"/>
          <a:sy n="62" d="100"/>
        </p:scale>
        <p:origin x="4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28/03/2018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28/03/2018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28/03/2018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724396" y="5853056"/>
            <a:ext cx="1773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PBY3101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386402" y="6326352"/>
            <a:ext cx="2449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3180" y="3809110"/>
            <a:ext cx="38905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r>
              <a:rPr lang="es-ES_tradnl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30305" y="1223682"/>
            <a:ext cx="8229600" cy="17346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000" b="1" dirty="0">
                <a:solidFill>
                  <a:schemeClr val="tx2">
                    <a:lumMod val="50000"/>
                  </a:schemeClr>
                </a:solidFill>
              </a:rPr>
              <a:t>Beneficios y consideraciones del uso de cursores Explícitos</a:t>
            </a:r>
            <a:r>
              <a:rPr lang="es-ES" sz="2000" b="1" smtClean="0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es-ES" sz="2000" smtClean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marL="0" indent="0" algn="just">
              <a:buNone/>
            </a:pPr>
            <a:endParaRPr lang="es-ES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cursores explícitos, permiten el procesamiento de múltiples filas, utilizando diferentes ciclos de control. Se pueden procesar los datos fila por fila, a partir de un conjunto de registros.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126728" y="3267538"/>
            <a:ext cx="264480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784347"/>
              </p:ext>
            </p:extLst>
          </p:nvPr>
        </p:nvGraphicFramePr>
        <p:xfrm>
          <a:off x="2126727" y="3267538"/>
          <a:ext cx="5462991" cy="2931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r:id="rId3" imgW="4280120" imgH="2324219" progId="PBrush">
                  <p:embed/>
                </p:oleObj>
              </mc:Choice>
              <mc:Fallback>
                <p:oleObj r:id="rId3" imgW="4280120" imgH="23242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6727" y="3267538"/>
                        <a:ext cx="5462991" cy="29313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19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9682"/>
          </a:xfrm>
        </p:spPr>
        <p:txBody>
          <a:bodyPr>
            <a:normAutofit/>
          </a:bodyPr>
          <a:lstStyle/>
          <a:p>
            <a:pPr algn="just"/>
            <a:r>
              <a:rPr lang="es-ES" sz="2200" dirty="0">
                <a:solidFill>
                  <a:schemeClr val="tx2">
                    <a:lumMod val="50000"/>
                  </a:schemeClr>
                </a:solidFill>
              </a:rPr>
              <a:t>El procesamiento de un cursor explicito, se hace sobre las filas que cumplan con una condición especificada. Se pueden aplicar manipulación de datos fila por fila. </a:t>
            </a:r>
            <a:endParaRPr lang="es-ES" sz="22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ES_tradnl" sz="22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ES" sz="2200" dirty="0">
                <a:solidFill>
                  <a:schemeClr val="tx2">
                    <a:lumMod val="50000"/>
                  </a:schemeClr>
                </a:solidFill>
              </a:rPr>
              <a:t>El uso de cursores explícitos, puede afectar el rendimiento de la Base de Datos, cuando la sentencia SQL definida en el cursor explícito no está afinada y para eso antes, se deben crear todos los índices necesarios para optimizar la sentencia SQL asociada al cursor. </a:t>
            </a:r>
            <a:endParaRPr lang="es-ES_tradnl" sz="22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4389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4922" y="2652662"/>
            <a:ext cx="38905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r>
              <a:rPr lang="es-ES_tradnl" sz="32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4" name="Rectángulo 3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688105" y="2057398"/>
            <a:ext cx="17459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5" name="Rectángulo 4"/>
          <p:cNvSpPr/>
          <p:nvPr/>
        </p:nvSpPr>
        <p:spPr>
          <a:xfrm>
            <a:off x="242048" y="1253795"/>
            <a:ext cx="4222376" cy="4596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Un cursor es un puntero al conjunto de datos recuperados por una consulta y almacenados en memoria hasta que el cursor se cierra</a:t>
            </a:r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s-ES_tradnl" sz="20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Permiten procesar las filas devueltas por una consulta de una en una.</a:t>
            </a:r>
            <a:endParaRPr lang="es-ES_tradnl" sz="20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Proporciona un </a:t>
            </a:r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snapshot (foto) de los datos de las tablas usadas en la sentencia SQL, tomada en el momento de abrir el cursor</a:t>
            </a:r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  <a:endParaRPr lang="es-ES_tradnl" sz="20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607423" y="2057398"/>
            <a:ext cx="17459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056082" y="2514644"/>
            <a:ext cx="14885097" cy="4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153474"/>
              </p:ext>
            </p:extLst>
          </p:nvPr>
        </p:nvGraphicFramePr>
        <p:xfrm>
          <a:off x="4858224" y="2514645"/>
          <a:ext cx="3996624" cy="2358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4229317" imgH="3346622" progId="PBrush">
                  <p:embed/>
                </p:oleObj>
              </mc:Choice>
              <mc:Fallback>
                <p:oleObj r:id="rId3" imgW="4229317" imgH="3346622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8224" y="2514645"/>
                        <a:ext cx="3996624" cy="23589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Cambios sobre los datos subyacentes no serán reflejados en el cursor después de abrirlo. Reciben un nombre, así que podremos usarlo posteriormente.</a:t>
            </a:r>
            <a:endParaRPr lang="es-ES_tradnl" sz="20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  <a:ea typeface="Calibri" charset="0"/>
                <a:cs typeface="Calibri" charset="0"/>
              </a:rPr>
              <a:t>Si 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  <a:ea typeface="Calibri" charset="0"/>
                <a:cs typeface="Calibri" charset="0"/>
              </a:rPr>
              <a:t>los datos que son recuperados por el cursor son modificados después de abrirlo, estos cambios no se verán reflejados en el cursor. </a:t>
            </a:r>
            <a:endParaRPr lang="es-ES_tradnl" sz="2000" dirty="0">
              <a:solidFill>
                <a:schemeClr val="tx2">
                  <a:lumMod val="50000"/>
                </a:schemeClr>
              </a:solidFill>
              <a:ea typeface="Calibri" charset="0"/>
              <a:cs typeface="Calibri" charset="0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  <a:ea typeface="Calibri" charset="0"/>
                <a:cs typeface="Calibri" charset="0"/>
              </a:rPr>
              <a:t>Las sentencias SQL que devuelven una sola fila se pueden incluir en un bloque PL/SQL. Los datos recuperados por la sentencia SQL se almacenan en las variables mediante la cláusula INTO, 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  <a:ea typeface="Calibri" charset="0"/>
                <a:cs typeface="Calibri" charset="0"/>
              </a:rPr>
              <a:t>ya que los valores que retorna la sentencia SELECT deben ser almacenados en variables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2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45458" y="1156448"/>
            <a:ext cx="8014447" cy="20170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000" b="1" dirty="0">
                <a:solidFill>
                  <a:schemeClr val="tx2">
                    <a:lumMod val="50000"/>
                  </a:schemeClr>
                </a:solidFill>
              </a:rPr>
              <a:t>¿Cómo las sentencias SQL son procesadas por el servidor Oracle</a:t>
            </a:r>
            <a:r>
              <a:rPr lang="es-ES" sz="2000" b="1">
                <a:solidFill>
                  <a:schemeClr val="tx2">
                    <a:lumMod val="50000"/>
                  </a:schemeClr>
                </a:solidFill>
              </a:rPr>
              <a:t>? </a:t>
            </a:r>
            <a:endParaRPr lang="es-ES" sz="2000" b="1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El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servidor de Oracle asigna un área de memoria privada denominada área de contexto para el procesamiento de sentencias SQL. La sentencia SQL se analiza y se procesa en esta área. Los cursores son definidos en el 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PGA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(Memoria privada por cada server </a:t>
            </a:r>
            <a:r>
              <a:rPr lang="es-ES" sz="2000" dirty="0" err="1">
                <a:solidFill>
                  <a:schemeClr val="tx2">
                    <a:lumMod val="50000"/>
                  </a:schemeClr>
                </a:solidFill>
              </a:rPr>
              <a:t>process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).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3587" y="3254092"/>
            <a:ext cx="250776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537024"/>
              </p:ext>
            </p:extLst>
          </p:nvPr>
        </p:nvGraphicFramePr>
        <p:xfrm>
          <a:off x="2733587" y="3254093"/>
          <a:ext cx="4249271" cy="3274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5181866" imgH="4000706" progId="PBrush">
                  <p:embed/>
                </p:oleObj>
              </mc:Choice>
              <mc:Fallback>
                <p:oleObj r:id="rId3" imgW="5181866" imgH="400070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587" y="3254093"/>
                        <a:ext cx="4249271" cy="3274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8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6" y="1277471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La información necesaria para el procesamiento y la información obtenida tras el procesamiento se almacenan en esta área. Como desarrolladores no tenemos control sobre esta área, ya que se gestiona internamente por el servidor Oracle.</a:t>
            </a: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 Cada sentencia SQL que es ejecutada en la base de datos siempre tiene asociado un cursor</a:t>
            </a:r>
            <a:r>
              <a:rPr lang="es-CL" sz="20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0" indent="0" algn="just">
              <a:buNone/>
            </a:pP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Un cursor es el nombre para un área de memoria privada que contiene información procedente de la ejecución de una sentencia SELECT.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3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329952" y="1600200"/>
            <a:ext cx="4356847" cy="4525963"/>
          </a:xfrm>
        </p:spPr>
        <p:txBody>
          <a:bodyPr>
            <a:normAutofit/>
          </a:bodyPr>
          <a:lstStyle/>
          <a:p>
            <a:pPr algn="just"/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Cada cursor tiene atributos que nos devuelven información útil sobre el estado del cursor en la ejecución de la sentencia SQL.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PL/SQL crea implícitamente un cursor para todas las sentencias SQL de manipulación de datos sobre un conjunto de filas, incluyendo aquellos que solo devuelven una sola fila.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Cuando un cursor está abierto y los datos referenciados por la consulta SELECT cambian, estos cambios no son recogidos por el cursor.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33717" y="2581834"/>
            <a:ext cx="180940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265674"/>
              </p:ext>
            </p:extLst>
          </p:nvPr>
        </p:nvGraphicFramePr>
        <p:xfrm>
          <a:off x="591670" y="2124635"/>
          <a:ext cx="3448486" cy="2770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3" imgW="2577778" imgH="2076557" progId="PBrush">
                  <p:embed/>
                </p:oleObj>
              </mc:Choice>
              <mc:Fallback>
                <p:oleObj r:id="rId3" imgW="2577778" imgH="207655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70" y="2124635"/>
                        <a:ext cx="3448486" cy="2770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04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30305" y="3953435"/>
            <a:ext cx="8229600" cy="24147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Los cursores pueden ser definidos por Oracle de 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forma </a:t>
            </a:r>
            <a:r>
              <a:rPr lang="es-ES" sz="2000" b="1" dirty="0" smtClean="0">
                <a:solidFill>
                  <a:schemeClr val="tx2">
                    <a:lumMod val="50000"/>
                  </a:schemeClr>
                </a:solidFill>
              </a:rPr>
              <a:t>IMPLICITA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, donde el servidor de Oracle crea un cursor cuando tiene que ejecutar una Sentencia SQL o </a:t>
            </a:r>
            <a:r>
              <a:rPr lang="es-ES" sz="2000" b="1" dirty="0" smtClean="0">
                <a:solidFill>
                  <a:schemeClr val="tx2">
                    <a:lumMod val="50000"/>
                  </a:schemeClr>
                </a:solidFill>
              </a:rPr>
              <a:t>EXPLICITA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, donde nosotros como desarrolladores, somos responsables de crear el cursor, abrirlo, recorrerlo y cerrarlo. 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A los cursores explícitos se les debe dar un nombre, así pueden usados posteriormente dentro del bloque PL/SQL donde fue definido.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Cada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tipo de cursor, será explicado en detalle más adelante.</a:t>
            </a:r>
            <a:r>
              <a:rPr lang="es-ES_tradnl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500307"/>
              </p:ext>
            </p:extLst>
          </p:nvPr>
        </p:nvGraphicFramePr>
        <p:xfrm>
          <a:off x="2331146" y="1418111"/>
          <a:ext cx="4427918" cy="2322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3" imgW="7169518" imgH="3759393" progId="PBrush">
                  <p:embed/>
                </p:oleObj>
              </mc:Choice>
              <mc:Fallback>
                <p:oleObj r:id="rId3" imgW="7169518" imgH="375939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146" y="1418111"/>
                        <a:ext cx="4427918" cy="2322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518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4858223" y="503615"/>
            <a:ext cx="3801682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CONOCIENDO LOS CURSORES ORACLE</a:t>
            </a:r>
            <a:endParaRPr lang="es-ES_tradnl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430304" y="1169895"/>
            <a:ext cx="3576919" cy="25683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Con los cursores IMPLICITOS y EXPLICITOS se pueden utilizar atributos que permiten obtener información sobre su ejecución o sobre los datos del cursor: %ISOPEN, %NOTFOUND, %FOUND y %ROWCOUNT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Para usar estos atributos con cursores Implícitos se debe anteponer SQL (por ejemplo, SQL%ISOPEN). Para cursores Explícitos se debe anteponer el nombre del cursor.  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Cada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uno de estos atributos será explicado en los siguientes contenidos de cursores.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83741" y="1990068"/>
            <a:ext cx="252363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295380"/>
              </p:ext>
            </p:extLst>
          </p:nvPr>
        </p:nvGraphicFramePr>
        <p:xfrm>
          <a:off x="4383740" y="1990069"/>
          <a:ext cx="4276165" cy="273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r:id="rId3" imgW="7169518" imgH="4565885" progId="PBrush">
                  <p:embed/>
                </p:oleObj>
              </mc:Choice>
              <mc:Fallback>
                <p:oleObj r:id="rId3" imgW="7169518" imgH="456588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3740" y="1990069"/>
                        <a:ext cx="4276165" cy="27339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39374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568</Words>
  <Application>Microsoft Office PowerPoint</Application>
  <PresentationFormat>Presentación en pantalla (4:3)</PresentationFormat>
  <Paragraphs>40</Paragraphs>
  <Slides>11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Candara</vt:lpstr>
      <vt:lpstr>Myriad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Maria Cristina Plaza M.</cp:lastModifiedBy>
  <cp:revision>73</cp:revision>
  <dcterms:created xsi:type="dcterms:W3CDTF">2014-04-29T13:43:09Z</dcterms:created>
  <dcterms:modified xsi:type="dcterms:W3CDTF">2018-03-28T19:43:26Z</dcterms:modified>
</cp:coreProperties>
</file>